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472" r:id="rId5"/>
    <p:sldId id="473" r:id="rId6"/>
    <p:sldId id="478" r:id="rId7"/>
    <p:sldId id="475" r:id="rId8"/>
    <p:sldId id="481" r:id="rId9"/>
    <p:sldId id="480" r:id="rId10"/>
    <p:sldId id="479" r:id="rId11"/>
    <p:sldId id="483" r:id="rId12"/>
    <p:sldId id="477" r:id="rId13"/>
    <p:sldId id="482" r:id="rId14"/>
    <p:sldId id="452" r:id="rId15"/>
    <p:sldId id="455" r:id="rId16"/>
    <p:sldId id="456" r:id="rId17"/>
    <p:sldId id="476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D3B"/>
    <a:srgbClr val="39AD95"/>
    <a:srgbClr val="000050"/>
    <a:srgbClr val="08A0D1"/>
    <a:srgbClr val="0C64AB"/>
    <a:srgbClr val="35A14F"/>
    <a:srgbClr val="99E57D"/>
    <a:srgbClr val="6DD21C"/>
    <a:srgbClr val="857EB2"/>
    <a:srgbClr val="93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112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8C139-09E6-0944-8638-AA9BBE0EC151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BDFC2-DF0E-3545-8C2A-3AC0C84FBC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1101-8104-DBF5-A9DA-650C4FE44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DB0BFAC-CB29-85B4-7EBA-5ADDB1114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D69EC16-B897-7765-3BD6-65FC8608F1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341723-6BDB-85DD-A5AA-0029F7656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69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67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CE7A2-5CCD-B6C3-A05D-AE4EEE307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0C896BE-B214-A65E-BE66-744AEB74A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39E8AD7-7C3F-E993-5F50-09139CA49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134857-A3E8-CF4E-4A66-A0AB2120E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47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3EED4-F98B-6A07-571C-A36367DD4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2D484B8-723A-BAC0-798D-1831FEFC6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41753F8-A1B0-C0D4-9FD8-88B82E6AC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617D9A-2993-4215-2A32-915D04B92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9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B447-0FF9-BF86-8AED-DB6CFE530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C371077-175C-B650-F47B-780071D06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997C88A-CB4D-3565-EF74-0BCC594F1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D2221C-08AF-1D59-F209-83313C2F2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76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77364-1154-3A56-FA00-CC4716E5B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F5D3AC-5EFB-37B0-1244-A4CDCDE4E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5D503B3-A15E-C73D-4234-E0D541345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8C78F3-5E5C-8611-0BA2-CC05C8554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04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41F68-92BF-2517-3619-C9359306F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453F539-3D5E-B28B-B7A2-2245F9407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B01A7B4-D216-8F71-E778-3A6A01A14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F52C5B-F0FF-B7CD-0FB3-25F5EF4E8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994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09F76-033C-DD48-B22A-D8DFA64C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5A544E0-9418-2C85-BA0A-1EBD339B7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01D4414-5EC6-3816-2955-4F11D663F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95E0B8-5D48-5F33-02D0-7E50C6D6D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508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4DA0-21C3-D613-8DD4-E2D61AAFA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0A870A6-69B5-04D3-5B53-6CA4EA895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CB14A0C-AB9B-8120-1927-E8E1AF0A0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10EE99-BDB9-9E74-0F67-BD87235E0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67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8ED80-93AC-9912-39E9-27E29A1B3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D8C15BD-B19A-4AE9-1400-41D5B5F91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4933A4-B7F1-9F56-9722-60B005373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D10162-DF1D-5B0E-C15D-5FC27CA47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2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84874-32D4-8AD4-0AF1-D1B4139B6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CE0ACE0-8991-73BA-BD58-FCCAD80BA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07176A8-A814-64AE-5E6B-A0616D52A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3B9941-A45E-3297-EC8F-1AD521A27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48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BFC24-D44C-7A79-D639-469A4E81B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182927A-8902-0F26-9530-C211E983D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A41DEB5-05F7-3946-4FC4-0A180F09C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A1633C-2B31-4B8F-9671-D914AB523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DFC2-DF0E-3545-8C2A-3AC0C84FBCA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9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7D210-F99F-7042-AFE8-BCF2B33EF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043047-B91D-CB4A-9336-D61F1580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C67025-27A5-3847-AD15-110DD8E0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A864F7-36D5-D14E-84D1-CB4738BD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349CDA-692B-6642-8273-D6556CE1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69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0BD62-830E-5546-A98D-62E5B23F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87BDD6-82E2-0245-8E87-C00A90660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E85511-6537-0941-ACC3-0DF46FFF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44FBA3-4CBF-0746-AFC1-D46516CD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DCBF6F-8EF8-C048-B6DB-C5547E4D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36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61B7514-3E91-C444-A56E-39D62DB12B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F6E5D0-DBBB-114A-8A10-F06FD14FC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9349B1-7D01-514C-8C55-850BCBB8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A2A6A9-A84F-B34C-AC4C-0E84E19B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748EB3-0F21-C140-92F1-80A4AD3E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55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CEF8E-7F76-7742-A9B0-E4AC3706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D7911E-C077-C84A-9BAB-C9B9E2B4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33EBD1-D231-F443-8B70-7D03AEAB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D7EE13-5B91-4747-9780-3371CB8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9993DD-0FB1-EC4F-8F43-83787DF3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68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B4AF8-247A-974D-B298-50A5B48E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0CE40D-CBD3-EF45-B34B-E6DBA3530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77731A-2661-7C4F-8A0F-46543122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4CCEDF-9B82-5141-A7C6-C4C95CB9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39592-F44C-2242-A53D-58C01185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A147C-4592-0448-B1DC-0EB71DF4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73B68C-7FC1-2D4E-981C-EF3CEA4B9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4ACB5C-4DCF-204E-8A36-289D98891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A7E944-D129-6348-B0C4-FBCBDD94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E0AD9F-56FA-7742-B6AA-CEEFFA24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A78809-8395-1744-B7DE-5CFC472A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64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31710-F9EA-AA44-AE42-89276A89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1EBA28-EF35-D841-9216-B8A66E904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2E4A4C-B640-1F4A-B788-BAB9790F8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676DC9-8468-BC46-8E3F-BCAC43DB5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22D1BA-1A98-F244-BDDB-C973CB771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1405BA9-68D3-D942-8939-9D3F79E3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327C35-1CCC-D042-B6D2-21132F47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B97226-5A71-574E-A09A-E7DD9B46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69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8AF3A-A371-3F45-B863-6F1328B8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764F5F-EE88-9B48-89E7-A8C7A107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24917F-05FE-5D40-946F-D576206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C5B2A9-6FE6-E54A-9E61-8CB97674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00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77B312-872A-B243-8275-8A7CDA336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766401-0A29-6C40-AC97-D9CD6916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B3FD54-ADE6-324F-BCE1-34302349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20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B36DF-4531-F64C-B29B-A0DA4F3B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B1684-1E7D-C14E-8EFB-BBBCB910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51FF9F-FDB4-DC42-9D58-762EDEE0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77E5B5-35EB-C94C-A366-6D05A17A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349274-9826-7840-BED5-9A6A7FDE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B34A79-7C6B-A547-BC0B-B4069C8C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97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06B0B-B4C0-F942-9E62-F614F1F4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BE1504-A521-A044-9D87-2AB9D446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08D4FD-7311-FE43-A71A-024448A71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B1DDFC-19FB-A146-9922-E12609C2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25AF53-2EE0-CB43-A338-8CFAD070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15ECFD-56DA-2744-8600-9173967E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5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DD3219-50D2-4A44-8CD7-923039BC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167121-F59D-8046-A14F-F07470B35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7C9D34-6FFB-7140-8182-D81BB8021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CEAC-CFE5-FB44-BCE5-47CBF801A19E}" type="datetimeFigureOut">
              <a:rPr lang="nl-NL" smtClean="0"/>
              <a:t>15-5-2025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65EE16-7AE7-8340-B461-6B00E9F8C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6F9B80-2FFC-0242-9E28-5B0DA704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F4A80-6583-9145-B6E2-FF08D638A2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41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WEEO-ySAWg?start=22&amp;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logo, Lettertype, Graphics&#10;&#10;Door AI gegenereerde inhoud is mogelijk onjuist.">
            <a:extLst>
              <a:ext uri="{FF2B5EF4-FFF2-40B4-BE49-F238E27FC236}">
                <a16:creationId xmlns:a16="http://schemas.microsoft.com/office/drawing/2014/main" id="{05DAD25C-E90B-49AA-11AE-3CCEDC6EF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637" y="1860877"/>
            <a:ext cx="6406721" cy="4225291"/>
          </a:xfr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B191DFC-8CA1-A677-EDEA-D7A738A39875}"/>
              </a:ext>
            </a:extLst>
          </p:cNvPr>
          <p:cNvSpPr txBox="1"/>
          <p:nvPr/>
        </p:nvSpPr>
        <p:spPr>
          <a:xfrm>
            <a:off x="3047997" y="52509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6000" b="1" dirty="0">
                <a:solidFill>
                  <a:srgbClr val="39AD95"/>
                </a:solidFill>
              </a:rPr>
              <a:t>Jaarverslag 2024</a:t>
            </a:r>
          </a:p>
        </p:txBody>
      </p:sp>
    </p:spTree>
    <p:extLst>
      <p:ext uri="{BB962C8B-B14F-4D97-AF65-F5344CB8AC3E}">
        <p14:creationId xmlns:p14="http://schemas.microsoft.com/office/powerpoint/2010/main" val="396098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567BF-2DC9-0F59-6E34-7051A292A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D9D44CD-AE5D-5C5D-F31C-DBA7F48805B4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8662314-EA09-AC69-1754-8E0CA13F9D57}"/>
              </a:ext>
            </a:extLst>
          </p:cNvPr>
          <p:cNvSpPr txBox="1"/>
          <p:nvPr/>
        </p:nvSpPr>
        <p:spPr>
          <a:xfrm>
            <a:off x="0" y="20144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Energiegemeenschap (opwek en levering)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384431-2BF2-0054-F975-CA27B2E549DF}"/>
              </a:ext>
            </a:extLst>
          </p:cNvPr>
          <p:cNvSpPr txBox="1"/>
          <p:nvPr/>
        </p:nvSpPr>
        <p:spPr>
          <a:xfrm>
            <a:off x="390112" y="1119361"/>
            <a:ext cx="4207288" cy="557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4EAD3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Energiegemeenschap (opwek en levering)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energiewet: wij bestaan!</a:t>
            </a:r>
            <a:b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op opbouwen van een energiegemeenschap voor opwek en levering samen met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om|nieuwe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energie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energielevering aan gemeente via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om|nieuwe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energie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Probleem: Extra kosten voor onze zonnestroom installaties, minder opbrengst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Toekomst als saldering er af is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betere regeling voor PCR </a:t>
            </a:r>
          </a:p>
        </p:txBody>
      </p:sp>
      <p:pic>
        <p:nvPicPr>
          <p:cNvPr id="6" name="Afbeelding 5" descr="Afbeelding met tekst, schermopname, water&#10;&#10;Door AI gegenereerde inhoud is mogelijk onjuist.">
            <a:extLst>
              <a:ext uri="{FF2B5EF4-FFF2-40B4-BE49-F238E27FC236}">
                <a16:creationId xmlns:a16="http://schemas.microsoft.com/office/drawing/2014/main" id="{D1B1BBD9-777F-E46D-A65D-329EBADB1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898" y="1160236"/>
            <a:ext cx="7716784" cy="55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3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ED0F07C4-DFEE-4FD7-B371-EFCB6018D490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3AC3121-EDFA-4D72-A3A8-512F9D789471}"/>
              </a:ext>
            </a:extLst>
          </p:cNvPr>
          <p:cNvSpPr/>
          <p:nvPr/>
        </p:nvSpPr>
        <p:spPr>
          <a:xfrm flipH="1">
            <a:off x="1138755" y="1064077"/>
            <a:ext cx="9914490" cy="489859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endParaRPr lang="nl-NL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03B0423-3E77-9648-2491-BD0724ED8FF0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2024 Focus op </a:t>
            </a:r>
            <a:r>
              <a:rPr lang="nl-NL" sz="4400" dirty="0" err="1">
                <a:solidFill>
                  <a:schemeClr val="bg1"/>
                </a:solidFill>
              </a:rPr>
              <a:t>Bronnet</a:t>
            </a:r>
            <a:r>
              <a:rPr lang="nl-NL" sz="4400" dirty="0">
                <a:solidFill>
                  <a:schemeClr val="bg1"/>
                </a:solidFill>
              </a:rPr>
              <a:t> Blijkpolder en Kortenhoef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177BB86-92FA-40AE-B5C2-57FF705D57F3}"/>
              </a:ext>
            </a:extLst>
          </p:cNvPr>
          <p:cNvSpPr txBox="1"/>
          <p:nvPr/>
        </p:nvSpPr>
        <p:spPr>
          <a:xfrm>
            <a:off x="455771" y="3148475"/>
            <a:ext cx="5907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4EAD3B"/>
                </a:solidFill>
              </a:rPr>
              <a:t>Bronnet meer toekomstbestendig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Efficiënter en duurzamer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Individuele warmtepompen zonder buitenunits en storende buitengeluiden</a:t>
            </a:r>
            <a:br>
              <a:rPr lang="nl-NL" sz="2400" dirty="0"/>
            </a:br>
            <a:r>
              <a:rPr lang="nl-NL" sz="2400" dirty="0"/>
              <a:t>(maakt leefbaarheid in de wijk groter)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Sluit aan bij een groeiende </a:t>
            </a:r>
            <a:r>
              <a:rPr lang="nl-NL" sz="2400" dirty="0" err="1"/>
              <a:t>koudevraag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Flexibeler voor bewoners die verder willen verduurzamen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C17D8F9-F27F-37D3-86E3-83D3F7E490FA}"/>
              </a:ext>
            </a:extLst>
          </p:cNvPr>
          <p:cNvSpPr txBox="1"/>
          <p:nvPr/>
        </p:nvSpPr>
        <p:spPr>
          <a:xfrm>
            <a:off x="455771" y="1386105"/>
            <a:ext cx="5537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4EAD3B"/>
                </a:solidFill>
              </a:rPr>
              <a:t>Van </a:t>
            </a:r>
            <a:r>
              <a:rPr lang="nl-NL" sz="2400" dirty="0" err="1">
                <a:solidFill>
                  <a:srgbClr val="4EAD3B"/>
                </a:solidFill>
              </a:rPr>
              <a:t>MTwarmtenet</a:t>
            </a:r>
            <a:r>
              <a:rPr lang="nl-NL" sz="2400" dirty="0">
                <a:solidFill>
                  <a:srgbClr val="4EAD3B"/>
                </a:solidFill>
              </a:rPr>
              <a:t> naar Bronnet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Najaar 2023 op initiatief bewonersgroep overstap gemaakt. In 2024 nader uitgewerkt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F237A0-DB96-E9B3-ABFF-EFA07035E3B8}"/>
              </a:ext>
            </a:extLst>
          </p:cNvPr>
          <p:cNvSpPr txBox="1"/>
          <p:nvPr/>
        </p:nvSpPr>
        <p:spPr>
          <a:xfrm>
            <a:off x="7292811" y="2860041"/>
            <a:ext cx="4623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4EAD3B"/>
                </a:solidFill>
              </a:rPr>
              <a:t>Local4local </a:t>
            </a:r>
            <a:br>
              <a:rPr lang="nl-NL" sz="2400" dirty="0"/>
            </a:br>
            <a:r>
              <a:rPr lang="nl-NL" sz="2400" dirty="0"/>
              <a:t>Voorbereiden energiedelen</a:t>
            </a:r>
            <a:br>
              <a:rPr lang="nl-NL" sz="2400" dirty="0"/>
            </a:br>
            <a:r>
              <a:rPr lang="nl-NL" sz="2400" dirty="0"/>
              <a:t>eind 2024 aangemeld en geselecteerd voor opschalingsproject local4local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5342F7F-0780-8923-9CEF-DDCFAC3DF6DD}"/>
              </a:ext>
            </a:extLst>
          </p:cNvPr>
          <p:cNvSpPr txBox="1"/>
          <p:nvPr/>
        </p:nvSpPr>
        <p:spPr>
          <a:xfrm>
            <a:off x="7292812" y="1395994"/>
            <a:ext cx="4013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4EAD3B"/>
                </a:solidFill>
              </a:rPr>
              <a:t>Keuze van de bron</a:t>
            </a:r>
          </a:p>
          <a:p>
            <a:r>
              <a:rPr lang="nl-NL" sz="2400" dirty="0"/>
              <a:t>Bron RWZI effluent of Spiegelplas-Natura 2000</a:t>
            </a:r>
          </a:p>
        </p:txBody>
      </p:sp>
    </p:spTree>
    <p:extLst>
      <p:ext uri="{BB962C8B-B14F-4D97-AF65-F5344CB8AC3E}">
        <p14:creationId xmlns:p14="http://schemas.microsoft.com/office/powerpoint/2010/main" val="82752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292A4-AF82-8F7E-777E-E6088454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70161C9-2A9C-CD70-822E-5497B62AB5EE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A2FA15B-3EA0-EDBA-8DB4-EF4293A6833E}"/>
              </a:ext>
            </a:extLst>
          </p:cNvPr>
          <p:cNvSpPr/>
          <p:nvPr/>
        </p:nvSpPr>
        <p:spPr>
          <a:xfrm flipH="1">
            <a:off x="805163" y="3913854"/>
            <a:ext cx="5038189" cy="14616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rgbClr val="4EAD3B"/>
                </a:solidFill>
              </a:rPr>
              <a:t>Blijkpolder (wijk Nederhorst den Berg)</a:t>
            </a:r>
            <a:br>
              <a:rPr lang="nl-NL" sz="2400" dirty="0"/>
            </a:br>
            <a:r>
              <a:rPr lang="nl-NL" sz="2400" dirty="0">
                <a:solidFill>
                  <a:schemeClr val="tx1"/>
                </a:solidFill>
              </a:rPr>
              <a:t>531 woningen</a:t>
            </a:r>
          </a:p>
          <a:p>
            <a:r>
              <a:rPr lang="nl-NL" sz="2400" dirty="0">
                <a:solidFill>
                  <a:schemeClr val="tx1"/>
                </a:solidFill>
              </a:rPr>
              <a:t>Bouwjaar vanaf 1985</a:t>
            </a:r>
          </a:p>
          <a:p>
            <a:r>
              <a:rPr lang="nl-NL" sz="2400" dirty="0">
                <a:solidFill>
                  <a:schemeClr val="tx1"/>
                </a:solidFill>
              </a:rPr>
              <a:t>31% woningcorporatie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CA90A8-39F1-4B24-1763-0C3CBFAFC84A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Blijkpolder - Nederhorst den Berg – Wijdemeren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20784E3-077A-21F6-E837-08A89DF555CE}"/>
              </a:ext>
            </a:extLst>
          </p:cNvPr>
          <p:cNvSpPr txBox="1"/>
          <p:nvPr/>
        </p:nvSpPr>
        <p:spPr>
          <a:xfrm>
            <a:off x="1956938" y="1482514"/>
            <a:ext cx="9603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400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2FEA0E5-0F41-FD2F-CCCD-8E656D9CE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21299"/>
              </p:ext>
            </p:extLst>
          </p:nvPr>
        </p:nvGraphicFramePr>
        <p:xfrm>
          <a:off x="741792" y="1220647"/>
          <a:ext cx="4916813" cy="213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3" imgW="5510254" imgH="2397545" progId="CorelPHOTOPAINT.Image.13">
                  <p:embed/>
                </p:oleObj>
              </mc:Choice>
              <mc:Fallback>
                <p:oleObj name="PHOTO-PAINT" r:id="rId3" imgW="5510254" imgH="2397545" progId="CorelPHOTOPAINT.Image.1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2FEA0E5-0F41-FD2F-CCCD-8E656D9CE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792" y="1220647"/>
                        <a:ext cx="4916813" cy="2138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080CB6E1-7024-A1A8-E6E9-DE4503191941}"/>
              </a:ext>
            </a:extLst>
          </p:cNvPr>
          <p:cNvSpPr txBox="1"/>
          <p:nvPr/>
        </p:nvSpPr>
        <p:spPr>
          <a:xfrm>
            <a:off x="6533397" y="1097698"/>
            <a:ext cx="51130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4EAD3B"/>
                </a:solidFill>
              </a:rPr>
              <a:t>Buurtverkenning</a:t>
            </a:r>
          </a:p>
          <a:p>
            <a:r>
              <a:rPr lang="nl-NL" sz="2400" dirty="0"/>
              <a:t>Bewonersavonden</a:t>
            </a:r>
          </a:p>
          <a:p>
            <a:r>
              <a:rPr lang="nl-NL" sz="2400" dirty="0"/>
              <a:t>Straatgesprekken</a:t>
            </a:r>
          </a:p>
          <a:p>
            <a:r>
              <a:rPr lang="nl-NL" sz="2400" dirty="0"/>
              <a:t>Huis aan huisbezoeken</a:t>
            </a:r>
          </a:p>
          <a:p>
            <a:endParaRPr lang="nl-NL" sz="2400" dirty="0">
              <a:solidFill>
                <a:srgbClr val="4EAD3B"/>
              </a:solidFill>
            </a:endParaRPr>
          </a:p>
          <a:p>
            <a:r>
              <a:rPr lang="nl-NL" sz="2400" dirty="0">
                <a:solidFill>
                  <a:srgbClr val="4EAD3B"/>
                </a:solidFill>
              </a:rPr>
              <a:t>Alle koopwoningen zijn bezocht</a:t>
            </a:r>
          </a:p>
          <a:p>
            <a:r>
              <a:rPr lang="nl-NL" sz="2400" dirty="0"/>
              <a:t>83% van de bezochte bewoners heeft intentie getekend om mee te doen </a:t>
            </a:r>
          </a:p>
          <a:p>
            <a:r>
              <a:rPr lang="nl-NL" sz="2400" dirty="0"/>
              <a:t>74% van de bezochte bewoners heeft inductie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4EAD3B"/>
                </a:solidFill>
              </a:rPr>
              <a:t>Huis aan huis bezoeken huurders</a:t>
            </a:r>
            <a:br>
              <a:rPr lang="nl-NL" sz="2400" dirty="0">
                <a:solidFill>
                  <a:srgbClr val="4EAD3B"/>
                </a:solidFill>
              </a:rPr>
            </a:br>
            <a:r>
              <a:rPr lang="nl-NL" sz="2400" dirty="0"/>
              <a:t>Buurtverkenners zijn daar nu mee bezig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4EAD3B"/>
                </a:solidFill>
              </a:rPr>
              <a:t>Voorbereiden huisopnames</a:t>
            </a: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0654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78706-1015-5CD6-FD56-734206BFC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1210CA-52E8-DC83-6BEB-15CD4FFECF0A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0D1C19-B893-74CC-9FB7-C6F6018550DC}"/>
              </a:ext>
            </a:extLst>
          </p:cNvPr>
          <p:cNvSpPr/>
          <p:nvPr/>
        </p:nvSpPr>
        <p:spPr>
          <a:xfrm flipH="1">
            <a:off x="1138755" y="979705"/>
            <a:ext cx="9914490" cy="489859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endParaRPr lang="nl-NL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A9D524-23A4-1A9B-2A5F-EEBC489CD51E}"/>
              </a:ext>
            </a:extLst>
          </p:cNvPr>
          <p:cNvSpPr txBox="1"/>
          <p:nvPr/>
        </p:nvSpPr>
        <p:spPr>
          <a:xfrm>
            <a:off x="0" y="-14453"/>
            <a:ext cx="12192000" cy="707886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</a:rPr>
              <a:t>Samenwerkingspartners Buurtwarmte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1D6F8DB-D694-4970-F46C-CE4474BF8FFB}"/>
              </a:ext>
            </a:extLst>
          </p:cNvPr>
          <p:cNvSpPr txBox="1"/>
          <p:nvPr/>
        </p:nvSpPr>
        <p:spPr>
          <a:xfrm>
            <a:off x="3188739" y="964843"/>
            <a:ext cx="7948326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Vier Buurtwarmte initiatieven Energiecoöperatie Wijdemeren</a:t>
            </a:r>
          </a:p>
          <a:p>
            <a:r>
              <a:rPr lang="nl-NL" sz="2000" dirty="0"/>
              <a:t>Door gemeente Wijdemeren opgenomen in TVW</a:t>
            </a:r>
          </a:p>
          <a:p>
            <a:r>
              <a:rPr lang="nl-NL" sz="2000" dirty="0"/>
              <a:t>Opdracht gemeente voor wijkuitvoeringsplannen naar Energiecoöperatie:</a:t>
            </a:r>
            <a:br>
              <a:rPr lang="nl-NL" sz="2000" dirty="0"/>
            </a:br>
            <a:r>
              <a:rPr lang="nl-NL" sz="2000" dirty="0"/>
              <a:t>projectleiding, coördinatie bewonersgroep, huis aan huisbezoeken en </a:t>
            </a:r>
            <a:br>
              <a:rPr lang="nl-NL" sz="2000" dirty="0"/>
            </a:br>
            <a:r>
              <a:rPr lang="nl-NL" sz="2000" dirty="0"/>
              <a:t>toewerken naar een coöperatief warmtebedrijf</a:t>
            </a:r>
          </a:p>
          <a:p>
            <a:r>
              <a:rPr lang="nl-NL" sz="2000" dirty="0"/>
              <a:t>Bronnen TEA-RWZI (Kortenhoef Noord), TEO-Spiegelplas (Blijkpolder) en individuele bronnen (Onderzoek Ankeveen)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Samenwerkingsovereenkomst Gemeente, Waterschap AGV en Energiecoöperatie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Samenwerking Schouten Techniek en Sturm Infra om tot een concreet ontwerp te komen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Woningcorporaties G&amp;O en de Alliantie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Liander</a:t>
            </a:r>
            <a:r>
              <a:rPr lang="nl-NL" sz="2000" dirty="0"/>
              <a:t> netbeheer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Om|nieuwe</a:t>
            </a:r>
            <a:r>
              <a:rPr lang="nl-NL" sz="2000" dirty="0"/>
              <a:t> energie als dienstverlener voor de levering. </a:t>
            </a:r>
          </a:p>
        </p:txBody>
      </p:sp>
      <p:pic>
        <p:nvPicPr>
          <p:cNvPr id="1026" name="Picture 2" descr="Welkom in Wijdemeren">
            <a:extLst>
              <a:ext uri="{FF2B5EF4-FFF2-40B4-BE49-F238E27FC236}">
                <a16:creationId xmlns:a16="http://schemas.microsoft.com/office/drawing/2014/main" id="{DABC9052-2956-50BA-201B-2345F7C6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8" y="2024019"/>
            <a:ext cx="1450613" cy="67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4D963E-3414-E467-32C2-361040AC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8" y="2852305"/>
            <a:ext cx="687437" cy="68743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A2546B27-332C-42E0-FE6F-CDDEF7036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82" y="3809997"/>
            <a:ext cx="1891173" cy="762749"/>
          </a:xfrm>
          <a:prstGeom prst="rect">
            <a:avLst/>
          </a:prstGeom>
        </p:spPr>
      </p:pic>
      <p:pic>
        <p:nvPicPr>
          <p:cNvPr id="16" name="Afbeelding 1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7E0E52E-67BA-CAA5-5498-2EC3D961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58" y="5675028"/>
            <a:ext cx="1144455" cy="532037"/>
          </a:xfrm>
          <a:prstGeom prst="rect">
            <a:avLst/>
          </a:prstGeom>
        </p:spPr>
      </p:pic>
      <p:pic>
        <p:nvPicPr>
          <p:cNvPr id="18" name="Afbeelding 17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AC6C5A8D-6E7B-E2FC-C260-84D4E04BF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93" y="5202699"/>
            <a:ext cx="1630442" cy="304349"/>
          </a:xfrm>
          <a:prstGeom prst="rect">
            <a:avLst/>
          </a:prstGeom>
        </p:spPr>
      </p:pic>
      <p:pic>
        <p:nvPicPr>
          <p:cNvPr id="1030" name="Picture 6" descr="Autoriteit woningcorporaties heft verscherpt toezicht G&amp;O op">
            <a:extLst>
              <a:ext uri="{FF2B5EF4-FFF2-40B4-BE49-F238E27FC236}">
                <a16:creationId xmlns:a16="http://schemas.microsoft.com/office/drawing/2014/main" id="{E50FD5E1-452A-994E-F5E0-1CFD8A51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0" y="4560112"/>
            <a:ext cx="1031311" cy="5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, logo, Lettertype, Graphics&#10;&#10;Door AI gegenereerde inhoud is mogelijk onjuist.">
            <a:extLst>
              <a:ext uri="{FF2B5EF4-FFF2-40B4-BE49-F238E27FC236}">
                <a16:creationId xmlns:a16="http://schemas.microsoft.com/office/drawing/2014/main" id="{B503ED34-F08A-D227-5F34-516101AE04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158" y="958747"/>
            <a:ext cx="1136793" cy="749725"/>
          </a:xfrm>
          <a:prstGeom prst="rect">
            <a:avLst/>
          </a:prstGeom>
        </p:spPr>
      </p:pic>
      <p:pic>
        <p:nvPicPr>
          <p:cNvPr id="10" name="Afbeelding 9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6543E365-88AE-DF3F-E3B8-2E10AEBC0E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491" y="6404016"/>
            <a:ext cx="1140460" cy="3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2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EA7AF-AD1F-1717-EDFB-0EBEEABB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logo, Lettertype, Graphics&#10;&#10;Door AI gegenereerde inhoud is mogelijk onjuist.">
            <a:extLst>
              <a:ext uri="{FF2B5EF4-FFF2-40B4-BE49-F238E27FC236}">
                <a16:creationId xmlns:a16="http://schemas.microsoft.com/office/drawing/2014/main" id="{FB008BD8-2795-9420-EE00-BAD4409D1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12" y="244537"/>
            <a:ext cx="9824296" cy="6479213"/>
          </a:xfrm>
        </p:spPr>
      </p:pic>
    </p:spTree>
    <p:extLst>
      <p:ext uri="{BB962C8B-B14F-4D97-AF65-F5344CB8AC3E}">
        <p14:creationId xmlns:p14="http://schemas.microsoft.com/office/powerpoint/2010/main" val="247718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CC864-F20A-65F7-0A24-3260087C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58B398F6-D6FB-2901-3BE0-FDE492FC1964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1AF8C40-4D01-C1F0-5114-4DB7D6A2F838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2024 Borgen bewonersorganisatie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019FCD-B16A-A502-F10A-CB064A559B08}"/>
              </a:ext>
            </a:extLst>
          </p:cNvPr>
          <p:cNvSpPr txBox="1"/>
          <p:nvPr/>
        </p:nvSpPr>
        <p:spPr>
          <a:xfrm>
            <a:off x="220576" y="920407"/>
            <a:ext cx="7036289" cy="56815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nl-NL" sz="2400" dirty="0">
                <a:solidFill>
                  <a:srgbClr val="4EAD3B"/>
                </a:solidFill>
              </a:rPr>
              <a:t>Energiecoöperatie in 2024 zeven jaar</a:t>
            </a:r>
            <a:endParaRPr lang="nl-NL" sz="2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Mijlpaal was dit jaar het convenant met de gemeente tot 2030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Financiering voor het opbouwen van de basisorganisatie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Begonnen met aannemen energiecoördinatoren per dorp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Versterken teams energiecoaches en spreekuren per dorp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Een directeur voor de basisorganisatie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a typeface="Calibri" panose="020F0502020204030204"/>
                <a:cs typeface="Calibri" panose="020F0502020204030204"/>
              </a:rPr>
              <a:t>Een bureauorganisatie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a typeface="Calibri" panose="020F0502020204030204"/>
                <a:cs typeface="Calibri" panose="020F0502020204030204"/>
              </a:rPr>
              <a:t>Opbouwen financiële organisatie voor de toekomst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a typeface="Calibri" panose="020F0502020204030204"/>
                <a:cs typeface="Calibri" panose="020F0502020204030204"/>
              </a:rPr>
              <a:t>Voorbereiden nieuwe digitale organisatie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a typeface="Calibri" panose="020F0502020204030204"/>
                <a:cs typeface="Calibri" panose="020F0502020204030204"/>
              </a:rPr>
              <a:t>Een vertrouwenspersoon</a:t>
            </a:r>
            <a:endParaRPr lang="nl-NL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a typeface="Calibri"/>
                <a:cs typeface="Calibri"/>
              </a:rPr>
              <a:t>Projectleiders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Bedrijventeam (besparing en grote daken)</a:t>
            </a:r>
            <a:endParaRPr lang="nl-NL" sz="2000" dirty="0">
              <a:ea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a typeface="Calibri"/>
                <a:cs typeface="Calibri"/>
              </a:rPr>
              <a:t>Energiegemeenschap (met opwek en levering)</a:t>
            </a:r>
            <a:endParaRPr lang="nl-NL" sz="20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Buurtwarmte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ea typeface="Calibri"/>
                <a:cs typeface="Calibri"/>
              </a:rPr>
              <a:t>Brede duurzaamheid</a:t>
            </a:r>
          </a:p>
        </p:txBody>
      </p:sp>
      <p:pic>
        <p:nvPicPr>
          <p:cNvPr id="8" name="Afbeelding 7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360E1F14-C0F7-46B8-0037-B991BBDA5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79" y="2965453"/>
            <a:ext cx="5431685" cy="29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3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2E188-E09E-3A77-69EE-E6BEA3ED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43B32924-1675-757D-99FD-7E2E6AB76F86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9C151F-2B1B-048B-2018-2A8F2A9D4643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Vanuit principes organiseren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01621A9-57A8-0B74-2183-7B143A6DE465}"/>
              </a:ext>
            </a:extLst>
          </p:cNvPr>
          <p:cNvSpPr txBox="1"/>
          <p:nvPr/>
        </p:nvSpPr>
        <p:spPr>
          <a:xfrm>
            <a:off x="5860157" y="1343663"/>
            <a:ext cx="573675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dirty="0">
                <a:solidFill>
                  <a:srgbClr val="4EAD3B"/>
                </a:solidFill>
              </a:rPr>
              <a:t>Landelijke beweging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Maakt deel uit van de coöperatieve beweging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Positioneert de derde weg naast publiek en privaat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ea typeface="Calibri" panose="020F0502020204030204"/>
                <a:cs typeface="Calibri" panose="020F0502020204030204"/>
              </a:rPr>
              <a:t>Bestaat als energiegemeenschap (energiewet)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Borgt zeggenschap en eigenaarschap bewoners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Zet in op uitdaagrecht en opgroeirecht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Geen commercieel bedrijf en geen aanbestedingen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Maatschappelijke basis voor opdrachten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7DF8CB-0F2D-9A2C-EDD3-1DAAF07A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36" y="4396226"/>
            <a:ext cx="3729703" cy="246314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5DBA06F-24DF-5395-5E2D-1D30C2488F91}"/>
              </a:ext>
            </a:extLst>
          </p:cNvPr>
          <p:cNvSpPr txBox="1"/>
          <p:nvPr/>
        </p:nvSpPr>
        <p:spPr>
          <a:xfrm>
            <a:off x="627888" y="1343663"/>
            <a:ext cx="4524684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dirty="0">
                <a:solidFill>
                  <a:srgbClr val="4EAD3B"/>
                </a:solidFill>
              </a:rPr>
              <a:t>Bewonersorganisatie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Onafhankelijk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Werkt vanuit de lokale samenleving aan vier pijlers van energietransitie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ea typeface="Calibri"/>
                <a:cs typeface="Calibri"/>
              </a:rPr>
              <a:t>Door bewoners voor elkaar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Investeert in relaties met bewoners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ea typeface="Calibri" panose="020F0502020204030204"/>
                <a:cs typeface="Calibri" panose="020F0502020204030204"/>
              </a:rPr>
              <a:t>Organiseert het gesprek</a:t>
            </a:r>
            <a:endParaRPr lang="nl-NL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Brengt vragen, kennis en mogelijkheden rond energie bij elkaar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Functioneert als platform van en voor</a:t>
            </a:r>
            <a:br>
              <a:rPr lang="nl-NL" sz="2000" dirty="0"/>
            </a:br>
            <a:r>
              <a:rPr lang="nl-NL" sz="2000" dirty="0"/>
              <a:t>lokale deskundigheid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Is voorbereid op grote vraagstukken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Vormt lokale energiegemeenschappen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5DFE9-8A46-55E7-AD4C-4304E54DE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9E97FF8-DDAE-202A-F36D-CA8A007EBAEC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E32A588-26FC-8ABC-AD75-EC32A94BB730}"/>
              </a:ext>
            </a:extLst>
          </p:cNvPr>
          <p:cNvSpPr txBox="1"/>
          <p:nvPr/>
        </p:nvSpPr>
        <p:spPr>
          <a:xfrm>
            <a:off x="0" y="20144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Lokale Isolatieaanpak (LIA)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F460090-65CA-B9D5-DEC8-259836234CC7}"/>
              </a:ext>
            </a:extLst>
          </p:cNvPr>
          <p:cNvSpPr txBox="1"/>
          <p:nvPr/>
        </p:nvSpPr>
        <p:spPr>
          <a:xfrm>
            <a:off x="4504677" y="1238913"/>
            <a:ext cx="6989234" cy="353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b="1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 regeling voor woningeigenaren</a:t>
            </a:r>
            <a:r>
              <a:rPr lang="nl-NL" sz="2400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de volgende voorwaarden: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WOZ  maximaal € 553.000 (WOZ Wijdemeren 2023)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Energielabel D, E, F of G of minimaal twee maatregelen nodig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Bewoner gaat minimaal één maatregel uitvoeren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Woninglabel stijgt met de maatregel naar B of C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Bewoner ontvangt € 1200 subsidie en een maatwerkadvies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burenbonus van € 250 als twee buren meedoen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 voor doe-het-zelf!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Naast deze lokale subsidie ook de ISDE subsidie via het rijk</a:t>
            </a:r>
          </a:p>
        </p:txBody>
      </p:sp>
      <p:pic>
        <p:nvPicPr>
          <p:cNvPr id="11" name="Afbeelding 10" descr="Afbeelding met persoon, kleding, Menselijk gezicht, meubels&#10;&#10;Automatisch gegenereerde beschrijving">
            <a:extLst>
              <a:ext uri="{FF2B5EF4-FFF2-40B4-BE49-F238E27FC236}">
                <a16:creationId xmlns:a16="http://schemas.microsoft.com/office/drawing/2014/main" id="{E7823C5E-009D-5A6A-04BC-9C914320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06" y="3579758"/>
            <a:ext cx="3512493" cy="203932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F4C66D0-FB1B-F034-7F3E-7066727D4BFE}"/>
              </a:ext>
            </a:extLst>
          </p:cNvPr>
          <p:cNvSpPr txBox="1"/>
          <p:nvPr/>
        </p:nvSpPr>
        <p:spPr>
          <a:xfrm>
            <a:off x="449907" y="1238913"/>
            <a:ext cx="3512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kern="0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Uitvoering door de Energiecoöperatie</a:t>
            </a:r>
          </a:p>
          <a:p>
            <a:r>
              <a:rPr lang="nl-NL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In 2024 aan meer dan 100 </a:t>
            </a:r>
            <a:br>
              <a:rPr lang="nl-NL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bewoners uitgekeerd</a:t>
            </a:r>
            <a:endParaRPr lang="nl-NL" sz="20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B146ACF-D5FC-AE04-10AC-851683C840EC}"/>
              </a:ext>
            </a:extLst>
          </p:cNvPr>
          <p:cNvSpPr txBox="1"/>
          <p:nvPr/>
        </p:nvSpPr>
        <p:spPr>
          <a:xfrm>
            <a:off x="4504677" y="5070463"/>
            <a:ext cx="6729380" cy="137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2400" b="1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 budget energiearmoede speciale bijdrage voor mensen met minimum inkomen (</a:t>
            </a:r>
            <a:r>
              <a:rPr lang="nl-NL" sz="2400" b="1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 </a:t>
            </a:r>
            <a:r>
              <a:rPr lang="nl-NL" sz="2400" b="1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4000)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Wordt nog maar beperkt gebruik van gemaakt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0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B074C-62FD-CCEC-2631-FEDD77FD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CA4E8771-F0CD-44B6-FCC8-6E1754F7892D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D37D100-F278-A51D-FEC9-FCA0DB479EF6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Winteracties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07187C7-9ECF-C00A-07B8-E62CA764D879}"/>
              </a:ext>
            </a:extLst>
          </p:cNvPr>
          <p:cNvSpPr txBox="1"/>
          <p:nvPr/>
        </p:nvSpPr>
        <p:spPr>
          <a:xfrm>
            <a:off x="897434" y="1191603"/>
            <a:ext cx="974153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de winter tussen oktober en maart doen we speciale acties die door de vrijwillige energiecoaches worden uitgevoerd:</a:t>
            </a:r>
          </a:p>
          <a:p>
            <a:r>
              <a:rPr lang="nl-NL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Warmtescans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Waterzijdig inregelen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Zet ‘m van 60 op 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Bewust je huis verwarmen</a:t>
            </a:r>
          </a:p>
          <a:p>
            <a:endParaRPr lang="nl-NL" sz="2400" dirty="0"/>
          </a:p>
          <a:p>
            <a:r>
              <a:rPr lang="nl-NL" sz="2400" dirty="0"/>
              <a:t>Winter 2024 hebben we naast de</a:t>
            </a:r>
          </a:p>
          <a:p>
            <a:r>
              <a:rPr lang="nl-NL" sz="2400" dirty="0"/>
              <a:t>inzet van energiecoaches voor de winteracties </a:t>
            </a:r>
            <a:br>
              <a:rPr lang="nl-NL" sz="2400" dirty="0"/>
            </a:br>
            <a:r>
              <a:rPr lang="nl-NL" sz="2400" dirty="0"/>
              <a:t>ook doe-het-zelfcursussen warmtescans </a:t>
            </a:r>
          </a:p>
          <a:p>
            <a:r>
              <a:rPr lang="nl-NL" sz="2400" dirty="0"/>
              <a:t>en waterzijdig inregelen georganiseerd.  </a:t>
            </a:r>
            <a:br>
              <a:rPr lang="nl-NL" sz="2400" dirty="0"/>
            </a:br>
            <a:r>
              <a:rPr lang="nl-NL" sz="2400" dirty="0"/>
              <a:t>Deze doe-het-zelf cursussen voor bewoners zijn goed bezocht. </a:t>
            </a:r>
            <a:br>
              <a:rPr lang="nl-NL" sz="2400" dirty="0"/>
            </a:br>
            <a:r>
              <a:rPr lang="nl-NL" sz="2400" dirty="0"/>
              <a:t>Vier cursussen van gemiddeld acht bewoners.  </a:t>
            </a:r>
          </a:p>
          <a:p>
            <a:endParaRPr lang="nl-NL" sz="2000" dirty="0"/>
          </a:p>
        </p:txBody>
      </p:sp>
      <p:pic>
        <p:nvPicPr>
          <p:cNvPr id="3" name="Picture 2" descr="Afbeelding met persoon, overdekt, muur, kleding&#10;&#10;Automatisch gegenereerde beschrijving">
            <a:extLst>
              <a:ext uri="{FF2B5EF4-FFF2-40B4-BE49-F238E27FC236}">
                <a16:creationId xmlns:a16="http://schemas.microsoft.com/office/drawing/2014/main" id="{2009D418-2AC9-01CC-E26B-B47BB781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6" y="2150093"/>
            <a:ext cx="4250790" cy="290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1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662A0-520B-9D56-28C1-F791DC4D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A9CDB70B-9967-52A9-C1A6-A6F60F606893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7022C63-4C61-0D80-1215-10C972B70A42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Energie educatie Kompas op Groen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9C1F194-986E-A94E-DC0B-35CA7255839E}"/>
              </a:ext>
            </a:extLst>
          </p:cNvPr>
          <p:cNvSpPr txBox="1"/>
          <p:nvPr/>
        </p:nvSpPr>
        <p:spPr>
          <a:xfrm>
            <a:off x="2994653" y="1549563"/>
            <a:ext cx="5234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4EAD3B"/>
                </a:solidFill>
              </a:rPr>
              <a:t>In 2024 vijf scholen Kompas op Groen </a:t>
            </a:r>
          </a:p>
          <a:p>
            <a:r>
              <a:rPr lang="nl-NL" sz="2000" dirty="0"/>
              <a:t>Tentoonstelling met opdrachten</a:t>
            </a:r>
          </a:p>
          <a:p>
            <a:r>
              <a:rPr lang="nl-NL" sz="2000" dirty="0"/>
              <a:t>Gebouwd aan Dorp van de Toekomst</a:t>
            </a:r>
          </a:p>
          <a:p>
            <a:r>
              <a:rPr lang="nl-NL" sz="2000" dirty="0"/>
              <a:t>Thuis opdracht voor junior energiecoach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3" name="Onlinemedia 2" title="Regenboogschool Kompas op Groen 12-03-2025">
            <a:hlinkClick r:id="" action="ppaction://media"/>
            <a:extLst>
              <a:ext uri="{FF2B5EF4-FFF2-40B4-BE49-F238E27FC236}">
                <a16:creationId xmlns:a16="http://schemas.microsoft.com/office/drawing/2014/main" id="{230EEC16-0EC4-F976-D23B-F0899B9668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2074" y="3220882"/>
            <a:ext cx="5067526" cy="28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6123E-B47F-EE74-7207-EEABC7271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0E3A70C-DF98-D4CD-4013-BBF72F346F93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01A44E1-C668-4580-2D56-E13D2A62A70F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Energieloket – Energiecafé - Duurzaamheidscentrum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F4CF819-B742-B06A-9215-BA64244D94F2}"/>
              </a:ext>
            </a:extLst>
          </p:cNvPr>
          <p:cNvSpPr txBox="1"/>
          <p:nvPr/>
        </p:nvSpPr>
        <p:spPr>
          <a:xfrm>
            <a:off x="817510" y="1503397"/>
            <a:ext cx="616386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4EAD3B"/>
                </a:solidFill>
              </a:rPr>
              <a:t>Energieloket </a:t>
            </a:r>
          </a:p>
          <a:p>
            <a:r>
              <a:rPr lang="nl-NL" sz="2000" dirty="0"/>
              <a:t>Dagelijks geopend in Kortenhoef</a:t>
            </a:r>
          </a:p>
          <a:p>
            <a:r>
              <a:rPr lang="nl-NL" sz="2000" dirty="0"/>
              <a:t>Wekelijks in de Loosdrecht en Nederhorst den Berg</a:t>
            </a:r>
          </a:p>
          <a:p>
            <a:r>
              <a:rPr lang="nl-NL" sz="2000" dirty="0"/>
              <a:t>Dagelijkse bereikbaar via telefoon, email en website</a:t>
            </a:r>
          </a:p>
          <a:p>
            <a:endParaRPr lang="nl-NL" sz="2000" dirty="0"/>
          </a:p>
          <a:p>
            <a:r>
              <a:rPr lang="nl-NL" sz="2400" b="1" dirty="0">
                <a:solidFill>
                  <a:srgbClr val="4EAD3B"/>
                </a:solidFill>
              </a:rPr>
              <a:t>Energiecafé</a:t>
            </a:r>
          </a:p>
          <a:p>
            <a:r>
              <a:rPr lang="nl-NL" sz="2000" dirty="0"/>
              <a:t>Wekelijks actuele thema’s in Kortenhoef, </a:t>
            </a:r>
            <a:br>
              <a:rPr lang="nl-NL" sz="2000" dirty="0"/>
            </a:br>
            <a:r>
              <a:rPr lang="nl-NL" sz="2000" dirty="0"/>
              <a:t>Loosdrecht en Nederhorst den Berg</a:t>
            </a:r>
          </a:p>
          <a:p>
            <a:endParaRPr lang="nl-NL" sz="2000" b="1" dirty="0"/>
          </a:p>
          <a:p>
            <a:r>
              <a:rPr lang="nl-NL" sz="2400" b="1" dirty="0">
                <a:solidFill>
                  <a:srgbClr val="4EAD3B"/>
                </a:solidFill>
              </a:rPr>
              <a:t>Duurzaamheidscentrum</a:t>
            </a:r>
          </a:p>
          <a:p>
            <a:r>
              <a:rPr lang="nl-NL" sz="2000" dirty="0"/>
              <a:t>Dagelijks geopend van 9-17 uur</a:t>
            </a:r>
          </a:p>
          <a:p>
            <a:r>
              <a:rPr lang="nl-NL" sz="2000" dirty="0"/>
              <a:t>Ingericht met veel inspiratie op het gebied van </a:t>
            </a:r>
            <a:br>
              <a:rPr lang="nl-NL" sz="2000" dirty="0"/>
            </a:br>
            <a:r>
              <a:rPr lang="nl-NL" sz="2000" dirty="0"/>
              <a:t>energiebesparing, ventilatie, warmte en duurzaamheid.</a:t>
            </a:r>
          </a:p>
          <a:p>
            <a:endParaRPr lang="nl-NL" sz="2000" dirty="0"/>
          </a:p>
        </p:txBody>
      </p:sp>
      <p:pic>
        <p:nvPicPr>
          <p:cNvPr id="4" name="Afbeelding 3" descr="Afbeelding met tekst, meubels, overdekt, muur&#10;&#10;Door AI gegenereerde inhoud is mogelijk onjuist.">
            <a:extLst>
              <a:ext uri="{FF2B5EF4-FFF2-40B4-BE49-F238E27FC236}">
                <a16:creationId xmlns:a16="http://schemas.microsoft.com/office/drawing/2014/main" id="{F41008BF-C6DE-7B93-83B7-D6AD025E5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93" y="2248180"/>
            <a:ext cx="4477797" cy="26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2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93B30-5C47-B1D9-B28A-62397C783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CCE5A071-0968-AFB2-15E2-43618C71E2C1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D59B383-AD6C-2FB3-51F3-6FBA5DB9D82E}"/>
              </a:ext>
            </a:extLst>
          </p:cNvPr>
          <p:cNvSpPr txBox="1"/>
          <p:nvPr/>
        </p:nvSpPr>
        <p:spPr>
          <a:xfrm>
            <a:off x="0" y="-14453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Teams energiecoaches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916E7B-D2AB-59A4-39DD-F0F86C0900CD}"/>
              </a:ext>
            </a:extLst>
          </p:cNvPr>
          <p:cNvSpPr txBox="1"/>
          <p:nvPr/>
        </p:nvSpPr>
        <p:spPr>
          <a:xfrm>
            <a:off x="977168" y="1540069"/>
            <a:ext cx="80942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In elk dorp is een team vrijwillige energiecoaches actief. Wekelijks worden de aanvragen van bewoners verwerkt en worden energiecoachgesprekken ingepland met een diversiteit aan vragen:</a:t>
            </a:r>
          </a:p>
          <a:p>
            <a:r>
              <a:rPr lang="nl-N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Isolatie- en verduurzamingsvragen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Lokale Isolatie Aanpak (LIA) Bespaarmogelijkheden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Beperken energiegebruik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Winteracties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Energieklusacties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Straatgesprekken en collectieve inkoop</a:t>
            </a:r>
          </a:p>
          <a:p>
            <a:endParaRPr lang="nl-NL" sz="2000" dirty="0"/>
          </a:p>
          <a:p>
            <a:r>
              <a:rPr lang="nl-NL" sz="2000" dirty="0"/>
              <a:t>Er zijn in 2024 134 aanvragen voor energiecoaches</a:t>
            </a:r>
          </a:p>
          <a:p>
            <a:r>
              <a:rPr lang="nl-NL" sz="2000" dirty="0"/>
              <a:t>Meer dan 100 LIA</a:t>
            </a:r>
          </a:p>
          <a:p>
            <a:r>
              <a:rPr lang="nl-NL" sz="2000" dirty="0"/>
              <a:t>Daarnaast doen energiecoaches mee met straatgesprekken en energieloket. </a:t>
            </a:r>
          </a:p>
        </p:txBody>
      </p:sp>
    </p:spTree>
    <p:extLst>
      <p:ext uri="{BB962C8B-B14F-4D97-AF65-F5344CB8AC3E}">
        <p14:creationId xmlns:p14="http://schemas.microsoft.com/office/powerpoint/2010/main" val="388427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B808-B7CA-1DA0-B300-AA4FCBB2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925658E7-D680-66BB-B6C6-23753CB76019}"/>
              </a:ext>
            </a:extLst>
          </p:cNvPr>
          <p:cNvSpPr/>
          <p:nvPr/>
        </p:nvSpPr>
        <p:spPr>
          <a:xfrm>
            <a:off x="0" y="6837677"/>
            <a:ext cx="12192000" cy="157783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022B842-C050-68B6-4ED7-702F6ACB4EC5}"/>
              </a:ext>
            </a:extLst>
          </p:cNvPr>
          <p:cNvSpPr txBox="1"/>
          <p:nvPr/>
        </p:nvSpPr>
        <p:spPr>
          <a:xfrm>
            <a:off x="0" y="20144"/>
            <a:ext cx="12192000" cy="769441"/>
          </a:xfrm>
          <a:prstGeom prst="rect">
            <a:avLst/>
          </a:prstGeom>
          <a:solidFill>
            <a:srgbClr val="4EAD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chemeClr val="bg1"/>
                </a:solidFill>
              </a:rPr>
              <a:t>Het bedrijventeam</a:t>
            </a:r>
          </a:p>
        </p:txBody>
      </p:sp>
      <p:pic>
        <p:nvPicPr>
          <p:cNvPr id="3" name="Afbeelding 2" descr="Afbeelding met tekst, logo, Lettertype, ontwerp&#10;&#10;Automatisch gegenereerde beschrijving">
            <a:extLst>
              <a:ext uri="{FF2B5EF4-FFF2-40B4-BE49-F238E27FC236}">
                <a16:creationId xmlns:a16="http://schemas.microsoft.com/office/drawing/2014/main" id="{98F631E1-393D-9CFF-887C-910E92F1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245" y="6141611"/>
            <a:ext cx="1014703" cy="58226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B605253-74DB-57FD-60E3-A2F77FC5FF31}"/>
              </a:ext>
            </a:extLst>
          </p:cNvPr>
          <p:cNvSpPr txBox="1"/>
          <p:nvPr/>
        </p:nvSpPr>
        <p:spPr>
          <a:xfrm>
            <a:off x="1914112" y="1835751"/>
            <a:ext cx="8955684" cy="351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400" b="1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Duurzame bedrijven</a:t>
            </a:r>
            <a:br>
              <a:rPr lang="nl-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bedrijven de mogelijkheden tot verduurzaming verkend. Soms kleine stappen met veel impact, zoals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LEDlampen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schoonmaken van een koelinstallatie. Waar mogelijk is ook voorbereid op handhaving van de omgevingsdienst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b="1" dirty="0">
                <a:solidFill>
                  <a:srgbClr val="4EAD3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 op grote daken</a:t>
            </a:r>
            <a:endParaRPr lang="nl-NL" sz="2400" dirty="0">
              <a:solidFill>
                <a:srgbClr val="4EAD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Bedrijven gestimuleerd en ondersteund bij de stap naar zonnepanelen. Inmiddels 30% van de grote daken belegd met zonnepanelen.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18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3e8c15-3e94-4611-908f-a24203852dc3" xsi:nil="true"/>
    <lcf76f155ced4ddcb4097134ff3c332f xmlns="2b448b21-cbec-4aee-853a-b6bd0328b4a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39FD27391CB4ABFC853E10ED7C0FA" ma:contentTypeVersion="10" ma:contentTypeDescription="Een nieuw document maken." ma:contentTypeScope="" ma:versionID="1cd0c090e3d150b9f8b47359417cfe3a">
  <xsd:schema xmlns:xsd="http://www.w3.org/2001/XMLSchema" xmlns:xs="http://www.w3.org/2001/XMLSchema" xmlns:p="http://schemas.microsoft.com/office/2006/metadata/properties" xmlns:ns2="2b448b21-cbec-4aee-853a-b6bd0328b4a7" xmlns:ns3="c03e8c15-3e94-4611-908f-a24203852dc3" targetNamespace="http://schemas.microsoft.com/office/2006/metadata/properties" ma:root="true" ma:fieldsID="a6e3e0b4eb2dc858047ce4b8fdbe9efb" ns2:_="" ns3:_="">
    <xsd:import namespace="2b448b21-cbec-4aee-853a-b6bd0328b4a7"/>
    <xsd:import namespace="c03e8c15-3e94-4611-908f-a24203852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48b21-cbec-4aee-853a-b6bd0328b4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50e7be46-2da0-4d2e-902f-188c057423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e8c15-3e94-4611-908f-a24203852dc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7d0261b-5502-4dd0-b192-abbdcb471061}" ma:internalName="TaxCatchAll" ma:showField="CatchAllData" ma:web="c03e8c15-3e94-4611-908f-a24203852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E47687-FC33-49D7-8F12-85473BCCC611}">
  <ds:schemaRefs>
    <ds:schemaRef ds:uri="http://schemas.microsoft.com/office/2006/metadata/properties"/>
    <ds:schemaRef ds:uri="http://schemas.microsoft.com/office/infopath/2007/PartnerControls"/>
    <ds:schemaRef ds:uri="c03e8c15-3e94-4611-908f-a24203852dc3"/>
    <ds:schemaRef ds:uri="2b448b21-cbec-4aee-853a-b6bd0328b4a7"/>
  </ds:schemaRefs>
</ds:datastoreItem>
</file>

<file path=customXml/itemProps2.xml><?xml version="1.0" encoding="utf-8"?>
<ds:datastoreItem xmlns:ds="http://schemas.openxmlformats.org/officeDocument/2006/customXml" ds:itemID="{71C7C1FF-5620-4CE2-800B-0CCE81F6AD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98E71B-0FC3-4587-ADDF-567496972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448b21-cbec-4aee-853a-b6bd0328b4a7"/>
    <ds:schemaRef ds:uri="c03e8c15-3e94-4611-908f-a24203852d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911</Words>
  <Application>Microsoft Office PowerPoint</Application>
  <PresentationFormat>Breedbeeld</PresentationFormat>
  <Paragraphs>152</Paragraphs>
  <Slides>14</Slides>
  <Notes>12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PHOTO-PAINT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Paardekooper Overman Paardekooper Overman</dc:creator>
  <cp:lastModifiedBy>Anne-Marie Poorthuis | Duurzaam in Energie</cp:lastModifiedBy>
  <cp:revision>87</cp:revision>
  <cp:lastPrinted>2020-08-29T13:44:48Z</cp:lastPrinted>
  <dcterms:created xsi:type="dcterms:W3CDTF">2020-08-29T13:42:07Z</dcterms:created>
  <dcterms:modified xsi:type="dcterms:W3CDTF">2025-05-15T16:56:43Z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0x0101005A539FD27391CB4ABFC853E10ED7C0FA</vt:lpwstr>
  </property>
  <property fmtid="{D5CDD505-2E9C-101B-9397-08002B2CF9AE}" pid="3" name="MediaServiceImageTags">
    <vt:lpwstr/>
  </property>
</Properties>
</file>